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68" r:id="rId2"/>
    <p:sldId id="260" r:id="rId3"/>
    <p:sldId id="271" r:id="rId4"/>
    <p:sldId id="261" r:id="rId5"/>
    <p:sldId id="272" r:id="rId6"/>
    <p:sldId id="262" r:id="rId7"/>
    <p:sldId id="273" r:id="rId8"/>
    <p:sldId id="263" r:id="rId9"/>
    <p:sldId id="274" r:id="rId10"/>
    <p:sldId id="264" r:id="rId11"/>
    <p:sldId id="275" r:id="rId12"/>
    <p:sldId id="266" r:id="rId13"/>
    <p:sldId id="267"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7CAA4D94-376B-4150-900D-4BEAF6301AE5}" type="datetimeFigureOut">
              <a:rPr lang="ar-SA" smtClean="0"/>
              <a:pPr/>
              <a:t>14/02/1440</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95C315CA-7744-4CBF-B489-AAEFFF618715}" type="slidenum">
              <a:rPr lang="ar-SA" smtClean="0"/>
              <a:pPr/>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CAA4D94-376B-4150-900D-4BEAF6301AE5}" type="datetimeFigureOut">
              <a:rPr lang="ar-SA" smtClean="0"/>
              <a:pPr/>
              <a:t>14/02/1440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95C315CA-7744-4CBF-B489-AAEFFF618715}"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CAA4D94-376B-4150-900D-4BEAF6301AE5}" type="datetimeFigureOut">
              <a:rPr lang="ar-SA" smtClean="0"/>
              <a:pPr/>
              <a:t>14/02/1440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95C315CA-7744-4CBF-B489-AAEFFF618715}"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CAA4D94-376B-4150-900D-4BEAF6301AE5}" type="datetimeFigureOut">
              <a:rPr lang="ar-SA" smtClean="0"/>
              <a:pPr/>
              <a:t>14/02/1440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95C315CA-7744-4CBF-B489-AAEFFF618715}"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7CAA4D94-376B-4150-900D-4BEAF6301AE5}" type="datetimeFigureOut">
              <a:rPr lang="ar-SA" smtClean="0"/>
              <a:pPr/>
              <a:t>14/02/1440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95C315CA-7744-4CBF-B489-AAEFFF618715}" type="slidenum">
              <a:rPr lang="ar-SA" smtClean="0"/>
              <a:pPr/>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CAA4D94-376B-4150-900D-4BEAF6301AE5}" type="datetimeFigureOut">
              <a:rPr lang="ar-SA" smtClean="0"/>
              <a:pPr/>
              <a:t>14/02/1440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95C315CA-7744-4CBF-B489-AAEFFF618715}"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7CAA4D94-376B-4150-900D-4BEAF6301AE5}" type="datetimeFigureOut">
              <a:rPr lang="ar-SA" smtClean="0"/>
              <a:pPr/>
              <a:t>14/02/1440</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95C315CA-7744-4CBF-B489-AAEFFF618715}"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7CAA4D94-376B-4150-900D-4BEAF6301AE5}" type="datetimeFigureOut">
              <a:rPr lang="ar-SA" smtClean="0"/>
              <a:pPr/>
              <a:t>14/02/1440</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95C315CA-7744-4CBF-B489-AAEFFF618715}"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7CAA4D94-376B-4150-900D-4BEAF6301AE5}" type="datetimeFigureOut">
              <a:rPr lang="ar-SA" smtClean="0"/>
              <a:pPr/>
              <a:t>14/02/1440</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95C315CA-7744-4CBF-B489-AAEFFF618715}" type="slidenum">
              <a:rPr lang="ar-SA" smtClean="0"/>
              <a:pPr/>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CAA4D94-376B-4150-900D-4BEAF6301AE5}" type="datetimeFigureOut">
              <a:rPr lang="ar-SA" smtClean="0"/>
              <a:pPr/>
              <a:t>14/02/1440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95C315CA-7744-4CBF-B489-AAEFFF618715}"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7CAA4D94-376B-4150-900D-4BEAF6301AE5}" type="datetimeFigureOut">
              <a:rPr lang="ar-SA" smtClean="0"/>
              <a:pPr/>
              <a:t>14/02/1440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95C315CA-7744-4CBF-B489-AAEFFF618715}" type="slidenum">
              <a:rPr lang="ar-SA" smtClean="0"/>
              <a:pPr/>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CAA4D94-376B-4150-900D-4BEAF6301AE5}" type="datetimeFigureOut">
              <a:rPr lang="ar-SA" smtClean="0"/>
              <a:pPr/>
              <a:t>14/02/1440</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5C315CA-7744-4CBF-B489-AAEFFF618715}" type="slidenum">
              <a:rPr lang="ar-SA" smtClean="0"/>
              <a:pPr/>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 y="274638"/>
            <a:ext cx="8229600" cy="5973762"/>
          </a:xfrm>
        </p:spPr>
        <p:txBody>
          <a:bodyPr/>
          <a:lstStyle/>
          <a:p>
            <a:pPr algn="ctr"/>
            <a:r>
              <a:rPr lang="ar-IQ" dirty="0" smtClean="0"/>
              <a:t/>
            </a:r>
            <a:br>
              <a:rPr lang="ar-IQ" dirty="0" smtClean="0"/>
            </a:br>
            <a:r>
              <a:rPr lang="ar-IQ" dirty="0" smtClean="0"/>
              <a:t>المقابلة الارشادية</a:t>
            </a:r>
            <a:br>
              <a:rPr lang="ar-IQ" dirty="0" smtClean="0"/>
            </a:br>
            <a:r>
              <a:rPr lang="ar-IQ" dirty="0" smtClean="0"/>
              <a:t>اعداد</a:t>
            </a:r>
            <a:r>
              <a:rPr lang="ar-IQ" dirty="0" smtClean="0"/>
              <a:t/>
            </a:r>
            <a:br>
              <a:rPr lang="ar-IQ" dirty="0" smtClean="0"/>
            </a:br>
            <a:r>
              <a:rPr lang="ar-IQ" dirty="0" smtClean="0"/>
              <a:t>ا.م.د. اياد هاشم محمد</a:t>
            </a:r>
            <a:br>
              <a:rPr lang="ar-IQ" dirty="0" smtClean="0"/>
            </a:br>
            <a:r>
              <a:rPr lang="ar-IQ" dirty="0" smtClean="0"/>
              <a:t/>
            </a:r>
            <a:br>
              <a:rPr lang="ar-IQ" dirty="0" smtClean="0"/>
            </a:b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096962"/>
          </a:xfrm>
        </p:spPr>
        <p:txBody>
          <a:bodyPr>
            <a:normAutofit fontScale="90000"/>
          </a:bodyPr>
          <a:lstStyle/>
          <a:p>
            <a:r>
              <a:rPr lang="ar-SA" b="1" u="sng" dirty="0" smtClean="0"/>
              <a:t>مزايا وعيوب المقابلة؟</a:t>
            </a:r>
            <a:r>
              <a:rPr lang="en-US" dirty="0" smtClean="0"/>
              <a:t/>
            </a:r>
            <a:br>
              <a:rPr lang="en-US" dirty="0" smtClean="0"/>
            </a:br>
            <a:endParaRPr lang="ar-SA" dirty="0"/>
          </a:p>
        </p:txBody>
      </p:sp>
      <p:sp>
        <p:nvSpPr>
          <p:cNvPr id="3" name="عنصر نائب للمحتوى 2"/>
          <p:cNvSpPr>
            <a:spLocks noGrp="1"/>
          </p:cNvSpPr>
          <p:nvPr>
            <p:ph idx="1"/>
          </p:nvPr>
        </p:nvSpPr>
        <p:spPr>
          <a:xfrm>
            <a:off x="457200" y="990600"/>
            <a:ext cx="8229600" cy="5135563"/>
          </a:xfrm>
        </p:spPr>
        <p:txBody>
          <a:bodyPr>
            <a:normAutofit/>
          </a:bodyPr>
          <a:lstStyle/>
          <a:p>
            <a:pPr algn="just">
              <a:buNone/>
            </a:pPr>
            <a:r>
              <a:rPr lang="ar-IQ" dirty="0" smtClean="0"/>
              <a:t>     </a:t>
            </a:r>
            <a:r>
              <a:rPr lang="ar-SA" b="1" dirty="0" smtClean="0"/>
              <a:t>تتكون المقابلة من عدة مزايا </a:t>
            </a:r>
            <a:r>
              <a:rPr lang="ar-SA" b="1" dirty="0" err="1" smtClean="0"/>
              <a:t>وهي:-</a:t>
            </a:r>
            <a:endParaRPr lang="en-US" b="1" dirty="0" smtClean="0"/>
          </a:p>
          <a:p>
            <a:pPr lvl="0" algn="just"/>
            <a:r>
              <a:rPr lang="ar-SA" dirty="0" smtClean="0"/>
              <a:t>الحصول على معلومات </a:t>
            </a:r>
            <a:r>
              <a:rPr lang="ar-SA" dirty="0" err="1" smtClean="0"/>
              <a:t>لايمكن</a:t>
            </a:r>
            <a:r>
              <a:rPr lang="ar-SA" dirty="0" smtClean="0"/>
              <a:t> الحصول عليها عن طريق الوسائل الاخرى</a:t>
            </a:r>
            <a:endParaRPr lang="en-US" dirty="0" smtClean="0"/>
          </a:p>
          <a:p>
            <a:pPr lvl="0" algn="just"/>
            <a:r>
              <a:rPr lang="ar-SA" dirty="0" smtClean="0"/>
              <a:t>افساح المجال للمسترشد للتنفيس الانفعالي.</a:t>
            </a:r>
            <a:endParaRPr lang="en-US" dirty="0" smtClean="0"/>
          </a:p>
          <a:p>
            <a:pPr lvl="0" algn="just"/>
            <a:r>
              <a:rPr lang="ar-SA" dirty="0" smtClean="0"/>
              <a:t>تكوين جو من الالفة والثقة المتبادلة وهذا يساعد المسترشد على تنمية ثقته بنفسه.</a:t>
            </a:r>
            <a:endParaRPr lang="en-US" dirty="0" smtClean="0"/>
          </a:p>
          <a:p>
            <a:pPr lvl="0" algn="just"/>
            <a:r>
              <a:rPr lang="ar-SA" dirty="0" smtClean="0"/>
              <a:t>اعطاء الحرية للمسترشد للتفكير بصوت عالي في حضور مستمع جيد.</a:t>
            </a:r>
            <a:endParaRPr lang="en-US" dirty="0" smtClean="0"/>
          </a:p>
          <a:p>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096962"/>
          </a:xfrm>
        </p:spPr>
        <p:txBody>
          <a:bodyPr>
            <a:normAutofit fontScale="90000"/>
          </a:bodyPr>
          <a:lstStyle/>
          <a:p>
            <a:r>
              <a:rPr lang="ar-SA" b="1" u="sng" dirty="0" smtClean="0"/>
              <a:t>مزايا وعيوب المقابلة؟</a:t>
            </a:r>
            <a:r>
              <a:rPr lang="en-US" dirty="0" smtClean="0"/>
              <a:t/>
            </a:r>
            <a:br>
              <a:rPr lang="en-US" dirty="0" smtClean="0"/>
            </a:br>
            <a:endParaRPr lang="ar-SA" dirty="0"/>
          </a:p>
        </p:txBody>
      </p:sp>
      <p:sp>
        <p:nvSpPr>
          <p:cNvPr id="3" name="عنصر نائب للمحتوى 2"/>
          <p:cNvSpPr>
            <a:spLocks noGrp="1"/>
          </p:cNvSpPr>
          <p:nvPr>
            <p:ph idx="1"/>
          </p:nvPr>
        </p:nvSpPr>
        <p:spPr>
          <a:xfrm>
            <a:off x="457200" y="990600"/>
            <a:ext cx="8229600" cy="5135563"/>
          </a:xfrm>
        </p:spPr>
        <p:txBody>
          <a:bodyPr>
            <a:normAutofit/>
          </a:bodyPr>
          <a:lstStyle/>
          <a:p>
            <a:pPr algn="just">
              <a:buNone/>
            </a:pPr>
            <a:endParaRPr lang="en-US" dirty="0" smtClean="0"/>
          </a:p>
          <a:p>
            <a:pPr algn="just">
              <a:buNone/>
            </a:pPr>
            <a:r>
              <a:rPr lang="ar-IQ" b="1" dirty="0" smtClean="0"/>
              <a:t>       </a:t>
            </a:r>
            <a:r>
              <a:rPr lang="ar-SA" b="1" dirty="0" smtClean="0"/>
              <a:t>اما عيوب المقابلة فتتلخص بما </a:t>
            </a:r>
            <a:r>
              <a:rPr lang="ar-SA" b="1" dirty="0" err="1" smtClean="0"/>
              <a:t>يأتي:-</a:t>
            </a:r>
            <a:endParaRPr lang="en-US" b="1" dirty="0" smtClean="0"/>
          </a:p>
          <a:p>
            <a:pPr lvl="0" algn="just"/>
            <a:r>
              <a:rPr lang="ar-SA" dirty="0" smtClean="0"/>
              <a:t>ذاتية المرشد في تفسير النتائج متأثرا </a:t>
            </a:r>
            <a:r>
              <a:rPr lang="ar-SA" dirty="0" err="1" smtClean="0"/>
              <a:t>بارائه</a:t>
            </a:r>
            <a:r>
              <a:rPr lang="ar-SA" dirty="0" smtClean="0"/>
              <a:t> السابقة.</a:t>
            </a:r>
            <a:endParaRPr lang="en-US" dirty="0" smtClean="0"/>
          </a:p>
          <a:p>
            <a:pPr lvl="0" algn="just"/>
            <a:r>
              <a:rPr lang="ar-SA" dirty="0" smtClean="0"/>
              <a:t>تحتاج إلى تدريب ومهارات وخبرة عند استعمالها.</a:t>
            </a:r>
            <a:endParaRPr lang="en-US" dirty="0" smtClean="0"/>
          </a:p>
          <a:p>
            <a:pPr lvl="0" algn="just"/>
            <a:r>
              <a:rPr lang="ar-SA" dirty="0" smtClean="0"/>
              <a:t>لا</a:t>
            </a:r>
            <a:r>
              <a:rPr lang="ar-IQ" dirty="0" smtClean="0"/>
              <a:t> </a:t>
            </a:r>
            <a:r>
              <a:rPr lang="ar-SA" dirty="0" smtClean="0"/>
              <a:t>تصلح في حالات الاطفال وضعاف العقول.</a:t>
            </a:r>
            <a:endParaRPr lang="en-US" dirty="0" smtClean="0"/>
          </a:p>
          <a:p>
            <a:pPr lvl="0" algn="just"/>
            <a:r>
              <a:rPr lang="ar-SA" dirty="0" smtClean="0"/>
              <a:t>وسيلة ذات تكاليف عالية للوقت والجهد والمال.</a:t>
            </a:r>
            <a:endParaRPr lang="en-US" dirty="0" smtClean="0"/>
          </a:p>
          <a:p>
            <a:pPr algn="just"/>
            <a:r>
              <a:rPr lang="ar-SA" dirty="0" smtClean="0"/>
              <a:t>وسيلة فعالة في جمع المعلومات وفي معالجة المشكلات ولكنها تتطلب درجات متقدمة من المهارات الارشادية.</a:t>
            </a:r>
            <a:endParaRPr lang="en-US" dirty="0" smtClean="0"/>
          </a:p>
          <a:p>
            <a:endParaRPr lang="ar-SA" dirty="0"/>
          </a:p>
        </p:txBody>
      </p:sp>
    </p:spTree>
    <p:extLst>
      <p:ext uri="{BB962C8B-B14F-4D97-AF65-F5344CB8AC3E}">
        <p14:creationId xmlns:p14="http://schemas.microsoft.com/office/powerpoint/2010/main" val="2416153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u="sng" dirty="0" smtClean="0"/>
              <a:t>تطوير المقابلة ومقاوماتها الناجحة</a:t>
            </a:r>
            <a:r>
              <a:rPr lang="en-US" dirty="0" smtClean="0"/>
              <a:t/>
            </a:r>
            <a:br>
              <a:rPr lang="en-US" dirty="0" smtClean="0"/>
            </a:br>
            <a:endParaRPr lang="ar-SA" dirty="0"/>
          </a:p>
        </p:txBody>
      </p:sp>
      <p:sp>
        <p:nvSpPr>
          <p:cNvPr id="3" name="عنصر نائب للمحتوى 2"/>
          <p:cNvSpPr>
            <a:spLocks noGrp="1"/>
          </p:cNvSpPr>
          <p:nvPr>
            <p:ph idx="1"/>
          </p:nvPr>
        </p:nvSpPr>
        <p:spPr/>
        <p:txBody>
          <a:bodyPr>
            <a:normAutofit/>
          </a:bodyPr>
          <a:lstStyle/>
          <a:p>
            <a:pPr lvl="0"/>
            <a:r>
              <a:rPr lang="ar-IQ" dirty="0" smtClean="0"/>
              <a:t>طرح الاسئلة على الفرد </a:t>
            </a:r>
            <a:r>
              <a:rPr lang="ar-IQ" dirty="0" err="1" smtClean="0"/>
              <a:t>بمرونه.</a:t>
            </a:r>
            <a:endParaRPr lang="en-US" dirty="0" smtClean="0"/>
          </a:p>
          <a:p>
            <a:pPr lvl="0"/>
            <a:r>
              <a:rPr lang="ar-IQ" dirty="0" smtClean="0"/>
              <a:t>حسن انصات المرشد.</a:t>
            </a:r>
            <a:endParaRPr lang="en-US" dirty="0" smtClean="0"/>
          </a:p>
          <a:p>
            <a:pPr lvl="0"/>
            <a:r>
              <a:rPr lang="ar-IQ" dirty="0" smtClean="0"/>
              <a:t>حسن ملاحظة المرشد.</a:t>
            </a:r>
            <a:endParaRPr lang="en-US" dirty="0" smtClean="0"/>
          </a:p>
          <a:p>
            <a:pPr lvl="0"/>
            <a:r>
              <a:rPr lang="ar-IQ" dirty="0" smtClean="0"/>
              <a:t>المظهر الخارجي للمرشد </a:t>
            </a:r>
            <a:r>
              <a:rPr lang="ar-IQ" dirty="0" err="1" smtClean="0"/>
              <a:t>واسلوبه</a:t>
            </a:r>
            <a:r>
              <a:rPr lang="ar-IQ" dirty="0" smtClean="0"/>
              <a:t> ولباقته.</a:t>
            </a:r>
            <a:endParaRPr lang="en-US" dirty="0" smtClean="0"/>
          </a:p>
          <a:p>
            <a:pPr lvl="0"/>
            <a:r>
              <a:rPr lang="ar-IQ" dirty="0" smtClean="0"/>
              <a:t>على المرشد استخدام الايماءات الملائمة.</a:t>
            </a:r>
            <a:endParaRPr lang="en-US" dirty="0" smtClean="0"/>
          </a:p>
          <a:p>
            <a:pPr lvl="0"/>
            <a:r>
              <a:rPr lang="ar-IQ" dirty="0" smtClean="0"/>
              <a:t>على المرشد ان يتعامل مع كل فرد بحسب حالته.</a:t>
            </a:r>
            <a:endParaRPr lang="en-US" dirty="0" smtClean="0"/>
          </a:p>
          <a:p>
            <a:r>
              <a:rPr lang="ar-SA" dirty="0" smtClean="0"/>
              <a:t>هذا ويجب ان يتمتع المرشد ببعض الخبرة ويلم ببعض المهارات من اجل ان ينجح عملية المقابلة.</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 </a:t>
            </a:r>
            <a:r>
              <a:rPr lang="ar-SA" b="1" u="sng" dirty="0" smtClean="0"/>
              <a:t>عناصر المقابلة؟</a:t>
            </a:r>
            <a:r>
              <a:rPr lang="en-US" dirty="0" smtClean="0"/>
              <a:t/>
            </a:r>
            <a:br>
              <a:rPr lang="en-US" dirty="0" smtClean="0"/>
            </a:br>
            <a:endParaRPr lang="ar-SA" dirty="0"/>
          </a:p>
        </p:txBody>
      </p:sp>
      <p:sp>
        <p:nvSpPr>
          <p:cNvPr id="3" name="عنصر نائب للمحتوى 2"/>
          <p:cNvSpPr>
            <a:spLocks noGrp="1"/>
          </p:cNvSpPr>
          <p:nvPr>
            <p:ph idx="1"/>
          </p:nvPr>
        </p:nvSpPr>
        <p:spPr/>
        <p:txBody>
          <a:bodyPr>
            <a:normAutofit fontScale="70000" lnSpcReduction="20000"/>
          </a:bodyPr>
          <a:lstStyle/>
          <a:p>
            <a:pPr algn="just">
              <a:buNone/>
            </a:pPr>
            <a:r>
              <a:rPr lang="ar-IQ" b="1" dirty="0" smtClean="0"/>
              <a:t>      </a:t>
            </a:r>
            <a:r>
              <a:rPr lang="ar-SA" b="1" dirty="0" smtClean="0"/>
              <a:t>تتكون المقابلة الارشادية من عدة عناصر يجب توفرها لنجاح المقابلة وهي </a:t>
            </a:r>
            <a:r>
              <a:rPr lang="ar-SA" b="1" dirty="0" err="1" smtClean="0"/>
              <a:t>كمايأتي:-</a:t>
            </a:r>
            <a:endParaRPr lang="en-US" b="1" dirty="0" smtClean="0"/>
          </a:p>
          <a:p>
            <a:pPr lvl="0" algn="just"/>
            <a:r>
              <a:rPr lang="ar-SA" b="1" dirty="0" smtClean="0"/>
              <a:t>المكان </a:t>
            </a:r>
            <a:r>
              <a:rPr lang="ar-SA" b="1" dirty="0" err="1" smtClean="0"/>
              <a:t>المحدد:-</a:t>
            </a:r>
            <a:endParaRPr lang="en-US" b="1" dirty="0" smtClean="0"/>
          </a:p>
          <a:p>
            <a:pPr algn="just">
              <a:buNone/>
            </a:pPr>
            <a:r>
              <a:rPr lang="ar-IQ" dirty="0" smtClean="0"/>
              <a:t>           </a:t>
            </a:r>
            <a:r>
              <a:rPr lang="ar-SA" dirty="0" smtClean="0"/>
              <a:t>يجب ان يحدد المرشد مكان خاص من اجل ان يشعر المسترشد بالراحة والطمأنينة ويجب ان تتوفر عدة عوامل في مكان عقد المقابلة كسعة المكان خلوه من المشتتات تناسق الالوان حجم الطاولة الاضاءة التهوية.....الخ</a:t>
            </a:r>
            <a:endParaRPr lang="en-US" dirty="0" smtClean="0"/>
          </a:p>
          <a:p>
            <a:pPr lvl="0" algn="just"/>
            <a:r>
              <a:rPr lang="ar-SA" b="1" dirty="0" smtClean="0"/>
              <a:t>الزمن </a:t>
            </a:r>
            <a:r>
              <a:rPr lang="ar-SA" b="1" dirty="0" err="1" smtClean="0"/>
              <a:t>المحدد:-</a:t>
            </a:r>
            <a:endParaRPr lang="en-US" b="1" dirty="0" smtClean="0"/>
          </a:p>
          <a:p>
            <a:pPr algn="just">
              <a:buNone/>
            </a:pPr>
            <a:r>
              <a:rPr lang="ar-IQ" dirty="0" smtClean="0"/>
              <a:t>    </a:t>
            </a:r>
            <a:r>
              <a:rPr lang="ar-SA" dirty="0" smtClean="0"/>
              <a:t>   </a:t>
            </a:r>
            <a:r>
              <a:rPr lang="ar-IQ" dirty="0" smtClean="0"/>
              <a:t>  </a:t>
            </a:r>
            <a:r>
              <a:rPr lang="ar-SA" dirty="0" smtClean="0"/>
              <a:t>ان </a:t>
            </a:r>
            <a:r>
              <a:rPr lang="ar-SA" dirty="0" err="1" smtClean="0"/>
              <a:t>لاتتجاوز</a:t>
            </a:r>
            <a:r>
              <a:rPr lang="ar-SA" dirty="0" smtClean="0"/>
              <a:t> المقابلة </a:t>
            </a:r>
            <a:r>
              <a:rPr lang="ar-SA" dirty="0" err="1" smtClean="0"/>
              <a:t>الارشادة</a:t>
            </a:r>
            <a:r>
              <a:rPr lang="ar-SA" dirty="0" smtClean="0"/>
              <a:t> 45 دقيقة.</a:t>
            </a:r>
            <a:endParaRPr lang="en-US" dirty="0" smtClean="0"/>
          </a:p>
          <a:p>
            <a:pPr lvl="0" algn="just"/>
            <a:r>
              <a:rPr lang="ar-SA" b="1" dirty="0" smtClean="0"/>
              <a:t>الموعد </a:t>
            </a:r>
            <a:r>
              <a:rPr lang="ar-SA" b="1" dirty="0" err="1" smtClean="0"/>
              <a:t>المسبق:-</a:t>
            </a:r>
            <a:endParaRPr lang="ar-IQ" b="1" dirty="0" smtClean="0"/>
          </a:p>
          <a:p>
            <a:pPr lvl="0" algn="just">
              <a:buNone/>
            </a:pPr>
            <a:r>
              <a:rPr lang="ar-IQ" dirty="0" smtClean="0"/>
              <a:t>      </a:t>
            </a:r>
            <a:r>
              <a:rPr lang="ar-SA" dirty="0" smtClean="0"/>
              <a:t>   يجب ان يخطط المرشد للمقابلة الارشادية وان يعد اهدافها وان يحدد مواعيد انعقادها.</a:t>
            </a:r>
            <a:endParaRPr lang="en-US" dirty="0" smtClean="0"/>
          </a:p>
          <a:p>
            <a:pPr lvl="0" algn="just"/>
            <a:r>
              <a:rPr lang="ar-SA" b="1" dirty="0" smtClean="0"/>
              <a:t>الاهداف </a:t>
            </a:r>
            <a:r>
              <a:rPr lang="ar-SA" b="1" dirty="0" err="1" smtClean="0"/>
              <a:t>الخاصة:-</a:t>
            </a:r>
            <a:endParaRPr lang="en-US" b="1" dirty="0" smtClean="0"/>
          </a:p>
          <a:p>
            <a:pPr algn="just">
              <a:buNone/>
            </a:pPr>
            <a:r>
              <a:rPr lang="ar-IQ" dirty="0" smtClean="0"/>
              <a:t>        </a:t>
            </a:r>
            <a:r>
              <a:rPr lang="ar-SA" dirty="0" smtClean="0"/>
              <a:t>ان يحدد المرشد الهدف من كل مقابلة.</a:t>
            </a:r>
            <a:endParaRPr lang="en-US" dirty="0" smtClean="0"/>
          </a:p>
          <a:p>
            <a:pPr algn="just">
              <a:buNone/>
            </a:pPr>
            <a:r>
              <a:rPr lang="ar-IQ" dirty="0" smtClean="0"/>
              <a:t>         </a:t>
            </a:r>
            <a:r>
              <a:rPr lang="ar-SA" dirty="0" err="1" smtClean="0"/>
              <a:t>بالاضافة</a:t>
            </a:r>
            <a:r>
              <a:rPr lang="ar-SA" dirty="0" smtClean="0"/>
              <a:t> إلى اتباع طريقة تجعل المسترشد متشوقا لحضور المقابلة </a:t>
            </a:r>
            <a:r>
              <a:rPr lang="ar-SA" dirty="0" err="1" smtClean="0"/>
              <a:t>كاعطائه</a:t>
            </a:r>
            <a:r>
              <a:rPr lang="ar-SA" dirty="0" smtClean="0"/>
              <a:t> معلومات </a:t>
            </a:r>
            <a:r>
              <a:rPr lang="ar-SA" dirty="0" err="1" smtClean="0"/>
              <a:t>لايكون</a:t>
            </a:r>
            <a:r>
              <a:rPr lang="ar-SA" dirty="0" smtClean="0"/>
              <a:t> المسترشد واعيا لها لكي يشعر بأهمية جلسة المقابلة.</a:t>
            </a:r>
            <a:endParaRPr lang="en-US" dirty="0" smtClean="0"/>
          </a:p>
          <a:p>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2- من حيث </a:t>
            </a:r>
            <a:r>
              <a:rPr lang="ar-SA" dirty="0" err="1" smtClean="0"/>
              <a:t>الغرض:-</a:t>
            </a:r>
            <a:endParaRPr lang="ar-SA" dirty="0"/>
          </a:p>
        </p:txBody>
      </p:sp>
      <p:sp>
        <p:nvSpPr>
          <p:cNvPr id="3" name="عنصر نائب للمحتوى 2"/>
          <p:cNvSpPr>
            <a:spLocks noGrp="1"/>
          </p:cNvSpPr>
          <p:nvPr>
            <p:ph idx="1"/>
          </p:nvPr>
        </p:nvSpPr>
        <p:spPr>
          <a:xfrm>
            <a:off x="457200" y="1295400"/>
            <a:ext cx="8229600" cy="5105400"/>
          </a:xfrm>
        </p:spPr>
        <p:txBody>
          <a:bodyPr>
            <a:noAutofit/>
          </a:bodyPr>
          <a:lstStyle/>
          <a:p>
            <a:pPr lvl="0" algn="just"/>
            <a:r>
              <a:rPr lang="ar-IQ" sz="2400" b="1" dirty="0" err="1" smtClean="0"/>
              <a:t>أ-</a:t>
            </a:r>
            <a:r>
              <a:rPr lang="ar-IQ" sz="2400" b="1" dirty="0" smtClean="0"/>
              <a:t> </a:t>
            </a:r>
            <a:r>
              <a:rPr lang="ar-SA" sz="2400" b="1" dirty="0" smtClean="0"/>
              <a:t>المقابلة </a:t>
            </a:r>
            <a:r>
              <a:rPr lang="ar-SA" sz="2400" b="1" dirty="0" err="1" smtClean="0"/>
              <a:t>المعلوماتية:-</a:t>
            </a:r>
            <a:endParaRPr lang="en-US" sz="2400" b="1" dirty="0" smtClean="0"/>
          </a:p>
          <a:p>
            <a:pPr algn="just">
              <a:buNone/>
            </a:pPr>
            <a:r>
              <a:rPr lang="ar-IQ" sz="2400" dirty="0" smtClean="0"/>
              <a:t>   </a:t>
            </a:r>
            <a:r>
              <a:rPr lang="ar-SA" sz="2400" dirty="0" smtClean="0"/>
              <a:t>        حيث يطلب المسترشد فيها من المرشد بعض المعلومات حول الدراسة او الشخص او كيفية الدخول إلى الجامعات او المعاهد, وتتميز هذه المقابلة بكونها غير مخطط لها, لكنها تعد من اهم المقابلات الارشادية لانها اول مواجهة بين المرشد والمسترشد.</a:t>
            </a:r>
            <a:endParaRPr lang="ar-IQ" sz="2400" dirty="0" smtClean="0"/>
          </a:p>
          <a:p>
            <a:pPr algn="just">
              <a:buNone/>
            </a:pPr>
            <a:endParaRPr lang="en-US" sz="2400" dirty="0" smtClean="0"/>
          </a:p>
          <a:p>
            <a:pPr lvl="0" algn="just">
              <a:buNone/>
            </a:pPr>
            <a:r>
              <a:rPr lang="ar-IQ" sz="2400" b="1" dirty="0" err="1" smtClean="0"/>
              <a:t>ب -</a:t>
            </a:r>
            <a:r>
              <a:rPr lang="ar-SA" sz="2400" b="1" dirty="0" smtClean="0"/>
              <a:t>المقابلة </a:t>
            </a:r>
            <a:r>
              <a:rPr lang="ar-SA" sz="2400" b="1" dirty="0" err="1" smtClean="0"/>
              <a:t>التشخيصية:-</a:t>
            </a:r>
            <a:r>
              <a:rPr lang="ar-SA" sz="2400" b="1" dirty="0" smtClean="0"/>
              <a:t> </a:t>
            </a:r>
            <a:endParaRPr lang="en-US" sz="2400" b="1" dirty="0" smtClean="0"/>
          </a:p>
          <a:p>
            <a:pPr algn="just">
              <a:buNone/>
            </a:pPr>
            <a:r>
              <a:rPr lang="ar-IQ" sz="2400" dirty="0" smtClean="0"/>
              <a:t>    </a:t>
            </a:r>
            <a:r>
              <a:rPr lang="ar-SA" sz="2400" dirty="0" smtClean="0"/>
              <a:t>      تركز هذه المقابلة على ماضي المسترشد وحاضره وتوقعاته المستقبلية وتقوم بالربط بين المعلومات للخروج بأفكار تشخيصية عن سلوك المسترشد, ويكون المرشد مرناً في طرح اسئلته ليتيح للمسترشد الكشف عن الجوانب الغامضة في موضوع معين.</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2- من حيث </a:t>
            </a:r>
            <a:r>
              <a:rPr lang="ar-SA" dirty="0" err="1" smtClean="0"/>
              <a:t>الغرض:-</a:t>
            </a:r>
            <a:endParaRPr lang="ar-SA" dirty="0"/>
          </a:p>
        </p:txBody>
      </p:sp>
      <p:sp>
        <p:nvSpPr>
          <p:cNvPr id="3" name="عنصر نائب للمحتوى 2"/>
          <p:cNvSpPr>
            <a:spLocks noGrp="1"/>
          </p:cNvSpPr>
          <p:nvPr>
            <p:ph idx="1"/>
          </p:nvPr>
        </p:nvSpPr>
        <p:spPr>
          <a:xfrm>
            <a:off x="457200" y="1295400"/>
            <a:ext cx="8229600" cy="5105400"/>
          </a:xfrm>
        </p:spPr>
        <p:txBody>
          <a:bodyPr>
            <a:noAutofit/>
          </a:bodyPr>
          <a:lstStyle/>
          <a:p>
            <a:pPr algn="just">
              <a:lnSpc>
                <a:spcPct val="150000"/>
              </a:lnSpc>
            </a:pPr>
            <a:r>
              <a:rPr lang="ar-SA" sz="2400" b="1" dirty="0" smtClean="0"/>
              <a:t>جـ- المقابلة الارشادية والعلاجية:-</a:t>
            </a:r>
            <a:endParaRPr lang="en-US" sz="2400" b="1" dirty="0" smtClean="0"/>
          </a:p>
          <a:p>
            <a:pPr algn="just">
              <a:lnSpc>
                <a:spcPct val="150000"/>
              </a:lnSpc>
              <a:buNone/>
            </a:pPr>
            <a:r>
              <a:rPr lang="ar-IQ" sz="2400" dirty="0" smtClean="0"/>
              <a:t>     </a:t>
            </a:r>
            <a:r>
              <a:rPr lang="ar-SA" sz="2400" dirty="0" smtClean="0"/>
              <a:t>        تتبع المقابلة الارشادية والعلاجية المنهج العلاجي في الإرشاد وتسعى لتعديل شخصية المسترشد بما يساعده في رفع مستواى توافقه النفسي وتكيفه الاجتماعي, وتهدف إلى تمكين المسترشد من فهم نفسه وقدراته وتخليصه من مشاعر الخوف والقلق والصراعات النفسية, بما يتيح له انطلاق الافكار والانفعالات ومساعدته في تحقيق ذاته ورفع مستوى صحته النفسية.</a:t>
            </a:r>
            <a:endParaRPr lang="en-US" sz="2400" dirty="0" smtClean="0"/>
          </a:p>
        </p:txBody>
      </p:sp>
    </p:spTree>
    <p:extLst>
      <p:ext uri="{BB962C8B-B14F-4D97-AF65-F5344CB8AC3E}">
        <p14:creationId xmlns:p14="http://schemas.microsoft.com/office/powerpoint/2010/main" val="4061633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0" y="228600"/>
            <a:ext cx="7620000" cy="5897563"/>
          </a:xfrm>
        </p:spPr>
        <p:txBody>
          <a:bodyPr>
            <a:normAutofit/>
          </a:bodyPr>
          <a:lstStyle/>
          <a:p>
            <a:pPr>
              <a:buNone/>
            </a:pPr>
            <a:r>
              <a:rPr lang="ar-IQ" dirty="0" smtClean="0"/>
              <a:t>       </a:t>
            </a:r>
            <a:r>
              <a:rPr lang="ar-SA" dirty="0" smtClean="0"/>
              <a:t>هذه الانواع الثلاثة التي يكثر المرشد استعمالها في عمله الإرشادي لجمع المعلومات من المسترشد </a:t>
            </a:r>
            <a:r>
              <a:rPr lang="ar-SA" dirty="0" err="1" smtClean="0"/>
              <a:t>بالاضافه</a:t>
            </a:r>
            <a:r>
              <a:rPr lang="ar-SA" dirty="0" smtClean="0"/>
              <a:t> إلى الاستعانة ببعض الانواع السابقة الذكر بحسب المشكلة التي يعاني منها المسترشد.</a:t>
            </a:r>
            <a:endParaRPr lang="en-US" dirty="0" smtClean="0"/>
          </a:p>
          <a:p>
            <a:r>
              <a:rPr lang="ar-SA" b="1" dirty="0" smtClean="0"/>
              <a:t>د- المقابلة </a:t>
            </a:r>
            <a:r>
              <a:rPr lang="ar-SA" b="1" dirty="0" err="1" smtClean="0"/>
              <a:t>المهنية:-</a:t>
            </a:r>
            <a:endParaRPr lang="ar-IQ" b="1" dirty="0" smtClean="0"/>
          </a:p>
          <a:p>
            <a:pPr>
              <a:buNone/>
            </a:pPr>
            <a:r>
              <a:rPr lang="ar-IQ" dirty="0" smtClean="0"/>
              <a:t>      </a:t>
            </a:r>
            <a:r>
              <a:rPr lang="ar-SA" dirty="0" smtClean="0"/>
              <a:t>         تستعمل هذه المقابلة في التوجيه المهني والتربوي حيث يتم انتقاء افضل المرشحين لمهنة معينة وتهدف إلى تحديد مدى صلاحية الفرد لمهنة او دراسة ما, وتتضمن دراسة سمات شخصية الفرد وقدراته واستعداداته وميوله حتى يتم توجيهه إلى مهنة او تخصص يتناسب وقدراته وميوله.</a:t>
            </a:r>
            <a:endParaRPr lang="en-US" dirty="0" smtClean="0"/>
          </a:p>
          <a:p>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0" y="228600"/>
            <a:ext cx="7620000" cy="5897563"/>
          </a:xfrm>
        </p:spPr>
        <p:txBody>
          <a:bodyPr>
            <a:normAutofit/>
          </a:bodyPr>
          <a:lstStyle/>
          <a:p>
            <a:pPr>
              <a:lnSpc>
                <a:spcPct val="150000"/>
              </a:lnSpc>
            </a:pPr>
            <a:r>
              <a:rPr lang="ar-SA" dirty="0"/>
              <a:t>هـ- المقابلة المسحية والبحثية:- </a:t>
            </a:r>
          </a:p>
          <a:p>
            <a:pPr>
              <a:lnSpc>
                <a:spcPct val="150000"/>
              </a:lnSpc>
            </a:pPr>
            <a:r>
              <a:rPr lang="ar-SA" dirty="0"/>
              <a:t>            تستعمل هذه المقابلة لاغراض البحث العلمي للحصول على معلومات من قضايا وموضوعات معينة او معرفه مدى انتشار ظاهرة ما في قطاع من قطاعات المجتمع.</a:t>
            </a:r>
          </a:p>
          <a:p>
            <a:pPr marL="0" indent="0">
              <a:lnSpc>
                <a:spcPct val="150000"/>
              </a:lnSpc>
              <a:buNone/>
            </a:pPr>
            <a:endParaRPr lang="ar-SA" dirty="0"/>
          </a:p>
        </p:txBody>
      </p:sp>
    </p:spTree>
    <p:extLst>
      <p:ext uri="{BB962C8B-B14F-4D97-AF65-F5344CB8AC3E}">
        <p14:creationId xmlns:p14="http://schemas.microsoft.com/office/powerpoint/2010/main" val="2583423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096962"/>
          </a:xfrm>
        </p:spPr>
        <p:txBody>
          <a:bodyPr>
            <a:normAutofit fontScale="90000"/>
          </a:bodyPr>
          <a:lstStyle/>
          <a:p>
            <a:r>
              <a:rPr lang="ar-SA" b="1" u="sng" dirty="0" smtClean="0"/>
              <a:t>اهداف المقابلة؟</a:t>
            </a:r>
            <a:r>
              <a:rPr lang="en-US" dirty="0" smtClean="0"/>
              <a:t/>
            </a:r>
            <a:br>
              <a:rPr lang="en-US" dirty="0" smtClean="0"/>
            </a:br>
            <a:endParaRPr lang="ar-SA" dirty="0"/>
          </a:p>
        </p:txBody>
      </p:sp>
      <p:sp>
        <p:nvSpPr>
          <p:cNvPr id="3" name="عنصر نائب للمحتوى 2"/>
          <p:cNvSpPr>
            <a:spLocks noGrp="1"/>
          </p:cNvSpPr>
          <p:nvPr>
            <p:ph idx="1"/>
          </p:nvPr>
        </p:nvSpPr>
        <p:spPr>
          <a:xfrm>
            <a:off x="457200" y="990600"/>
            <a:ext cx="8229600" cy="5135563"/>
          </a:xfrm>
        </p:spPr>
        <p:txBody>
          <a:bodyPr>
            <a:normAutofit fontScale="92500" lnSpcReduction="20000"/>
          </a:bodyPr>
          <a:lstStyle/>
          <a:p>
            <a:pPr algn="just">
              <a:buNone/>
            </a:pPr>
            <a:r>
              <a:rPr lang="ar-IQ" dirty="0" smtClean="0"/>
              <a:t>   </a:t>
            </a:r>
            <a:r>
              <a:rPr lang="ar-SA" dirty="0" smtClean="0"/>
              <a:t>اهداف المقابلة هي كما </a:t>
            </a:r>
            <a:r>
              <a:rPr lang="ar-SA" dirty="0" err="1" smtClean="0"/>
              <a:t>يأتي:-</a:t>
            </a:r>
            <a:endParaRPr lang="en-US" dirty="0" smtClean="0"/>
          </a:p>
          <a:p>
            <a:pPr lvl="0" algn="just"/>
            <a:r>
              <a:rPr lang="ar-SA" dirty="0" smtClean="0"/>
              <a:t>الحصول على المعلومات تتعلق </a:t>
            </a:r>
            <a:r>
              <a:rPr lang="ar-SA" dirty="0" err="1" smtClean="0"/>
              <a:t>بأتجاهات</a:t>
            </a:r>
            <a:r>
              <a:rPr lang="ar-SA" dirty="0" smtClean="0"/>
              <a:t> </a:t>
            </a:r>
            <a:r>
              <a:rPr lang="ar-SA" dirty="0" err="1" smtClean="0"/>
              <a:t>واراء</a:t>
            </a:r>
            <a:r>
              <a:rPr lang="ar-SA" dirty="0" smtClean="0"/>
              <a:t> المسترشد.</a:t>
            </a:r>
            <a:endParaRPr lang="en-US" dirty="0" smtClean="0"/>
          </a:p>
          <a:p>
            <a:pPr lvl="0" algn="just"/>
            <a:r>
              <a:rPr lang="ar-SA" dirty="0" smtClean="0"/>
              <a:t>معرفة اسباب مشكلة المسترشد حيث يعد هدف تشخيصي.</a:t>
            </a:r>
            <a:endParaRPr lang="en-US" dirty="0" smtClean="0"/>
          </a:p>
          <a:p>
            <a:pPr lvl="0" algn="just"/>
            <a:r>
              <a:rPr lang="ar-SA" dirty="0" err="1" smtClean="0"/>
              <a:t>توضف</a:t>
            </a:r>
            <a:r>
              <a:rPr lang="ar-SA" dirty="0" smtClean="0"/>
              <a:t> المقابلة لمعالجة مشكلات المسترشد وتنفيذ خطة العلاج ويعد هدف علاجي.</a:t>
            </a:r>
            <a:endParaRPr lang="en-US" dirty="0" smtClean="0"/>
          </a:p>
          <a:p>
            <a:pPr lvl="0" algn="just"/>
            <a:r>
              <a:rPr lang="ar-SA" dirty="0" smtClean="0"/>
              <a:t>تساعد على كشف جوانب ما </a:t>
            </a:r>
            <a:r>
              <a:rPr lang="ar-SA" dirty="0" err="1" smtClean="0"/>
              <a:t>لاتستطيع</a:t>
            </a:r>
            <a:r>
              <a:rPr lang="ar-SA" dirty="0" smtClean="0"/>
              <a:t> أي وسيلة اخرى </a:t>
            </a:r>
            <a:r>
              <a:rPr lang="ar-SA" dirty="0" err="1" smtClean="0"/>
              <a:t>لانها</a:t>
            </a:r>
            <a:r>
              <a:rPr lang="ar-SA" dirty="0" smtClean="0"/>
              <a:t> تتضمن تفاعل وجها لوجه بين المرشد والمسترشد.</a:t>
            </a:r>
            <a:endParaRPr lang="en-US" dirty="0" smtClean="0"/>
          </a:p>
          <a:p>
            <a:pPr lvl="0" algn="just"/>
            <a:r>
              <a:rPr lang="ar-SA" dirty="0" smtClean="0"/>
              <a:t>مساعدة المسترشد في التعبير عن مشاعره  بما يتيح له فرصة التفريغ الانفعالي مما يخفف من معاناته واضطراباته النفسية.</a:t>
            </a:r>
            <a:endParaRPr lang="en-US" dirty="0" smtClean="0"/>
          </a:p>
          <a:p>
            <a:pPr algn="just">
              <a:buNone/>
            </a:pPr>
            <a:r>
              <a:rPr lang="ar-IQ" dirty="0" smtClean="0"/>
              <a:t>         </a:t>
            </a:r>
            <a:r>
              <a:rPr lang="ar-SA" dirty="0" smtClean="0"/>
              <a:t>تحقق من خلال المقابلة هدفان الاول تشخيصي بمعرفه اسباب المشكلة وتشخيص اعراضها والثاني علاجي لمعالجة المشكلة وتنفيذ الخطة العلاجية.</a:t>
            </a:r>
            <a:endParaRPr lang="en-US" dirty="0" smtClean="0"/>
          </a:p>
          <a:p>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096962"/>
          </a:xfrm>
        </p:spPr>
        <p:txBody>
          <a:bodyPr>
            <a:normAutofit fontScale="90000"/>
          </a:bodyPr>
          <a:lstStyle/>
          <a:p>
            <a:r>
              <a:rPr lang="ar-SA" b="1" u="sng" dirty="0" smtClean="0"/>
              <a:t>اهداف المقابلة؟</a:t>
            </a:r>
            <a:r>
              <a:rPr lang="en-US" dirty="0" smtClean="0"/>
              <a:t/>
            </a:r>
            <a:br>
              <a:rPr lang="en-US" dirty="0" smtClean="0"/>
            </a:br>
            <a:endParaRPr lang="ar-SA" dirty="0"/>
          </a:p>
        </p:txBody>
      </p:sp>
      <p:sp>
        <p:nvSpPr>
          <p:cNvPr id="3" name="عنصر نائب للمحتوى 2"/>
          <p:cNvSpPr>
            <a:spLocks noGrp="1"/>
          </p:cNvSpPr>
          <p:nvPr>
            <p:ph idx="1"/>
          </p:nvPr>
        </p:nvSpPr>
        <p:spPr>
          <a:xfrm>
            <a:off x="457200" y="990600"/>
            <a:ext cx="8229600" cy="5135563"/>
          </a:xfrm>
        </p:spPr>
        <p:txBody>
          <a:bodyPr>
            <a:normAutofit fontScale="92500" lnSpcReduction="20000"/>
          </a:bodyPr>
          <a:lstStyle/>
          <a:p>
            <a:pPr algn="just">
              <a:buNone/>
            </a:pPr>
            <a:r>
              <a:rPr lang="ar-IQ" dirty="0" smtClean="0"/>
              <a:t>   </a:t>
            </a:r>
            <a:r>
              <a:rPr lang="ar-SA" dirty="0" smtClean="0"/>
              <a:t>اهداف المقابلة هي كما </a:t>
            </a:r>
            <a:r>
              <a:rPr lang="ar-SA" dirty="0" err="1" smtClean="0"/>
              <a:t>يأتي:-</a:t>
            </a:r>
            <a:endParaRPr lang="en-US" dirty="0" smtClean="0"/>
          </a:p>
          <a:p>
            <a:pPr lvl="0" algn="just"/>
            <a:r>
              <a:rPr lang="ar-SA" dirty="0" smtClean="0"/>
              <a:t>الحصول على المعلومات تتعلق </a:t>
            </a:r>
            <a:r>
              <a:rPr lang="ar-SA" dirty="0" err="1" smtClean="0"/>
              <a:t>بأتجاهات</a:t>
            </a:r>
            <a:r>
              <a:rPr lang="ar-SA" dirty="0" smtClean="0"/>
              <a:t> </a:t>
            </a:r>
            <a:r>
              <a:rPr lang="ar-SA" dirty="0" err="1" smtClean="0"/>
              <a:t>واراء</a:t>
            </a:r>
            <a:r>
              <a:rPr lang="ar-SA" dirty="0" smtClean="0"/>
              <a:t> المسترشد.</a:t>
            </a:r>
            <a:endParaRPr lang="en-US" dirty="0" smtClean="0"/>
          </a:p>
          <a:p>
            <a:pPr lvl="0" algn="just"/>
            <a:r>
              <a:rPr lang="ar-SA" dirty="0" smtClean="0"/>
              <a:t>معرفة اسباب مشكلة المسترشد حيث يعد هدف تشخيصي.</a:t>
            </a:r>
            <a:endParaRPr lang="en-US" dirty="0" smtClean="0"/>
          </a:p>
          <a:p>
            <a:pPr lvl="0" algn="just"/>
            <a:r>
              <a:rPr lang="ar-SA" dirty="0" err="1" smtClean="0"/>
              <a:t>توضف</a:t>
            </a:r>
            <a:r>
              <a:rPr lang="ar-SA" dirty="0" smtClean="0"/>
              <a:t> المقابلة لمعالجة مشكلات المسترشد وتنفيذ خطة العلاج ويعد هدف علاجي.</a:t>
            </a:r>
            <a:endParaRPr lang="en-US" dirty="0" smtClean="0"/>
          </a:p>
          <a:p>
            <a:pPr lvl="0" algn="just"/>
            <a:r>
              <a:rPr lang="ar-SA" dirty="0" smtClean="0"/>
              <a:t>تساعد على كشف جوانب ما </a:t>
            </a:r>
            <a:r>
              <a:rPr lang="ar-SA" dirty="0" err="1" smtClean="0"/>
              <a:t>لاتستطيع</a:t>
            </a:r>
            <a:r>
              <a:rPr lang="ar-SA" dirty="0" smtClean="0"/>
              <a:t> أي وسيلة اخرى </a:t>
            </a:r>
            <a:r>
              <a:rPr lang="ar-SA" dirty="0" err="1" smtClean="0"/>
              <a:t>لانها</a:t>
            </a:r>
            <a:r>
              <a:rPr lang="ar-SA" dirty="0" smtClean="0"/>
              <a:t> تتضمن تفاعل وجها لوجه بين المرشد والمسترشد.</a:t>
            </a:r>
            <a:endParaRPr lang="en-US" dirty="0" smtClean="0"/>
          </a:p>
          <a:p>
            <a:pPr lvl="0" algn="just"/>
            <a:r>
              <a:rPr lang="ar-SA" dirty="0" smtClean="0"/>
              <a:t>مساعدة المسترشد في التعبير عن مشاعره  بما يتيح له فرصة التفريغ الانفعالي مما يخفف من معاناته واضطراباته النفسية.</a:t>
            </a:r>
            <a:endParaRPr lang="en-US" dirty="0" smtClean="0"/>
          </a:p>
          <a:p>
            <a:pPr algn="just">
              <a:buNone/>
            </a:pPr>
            <a:r>
              <a:rPr lang="ar-IQ" dirty="0" smtClean="0"/>
              <a:t>         </a:t>
            </a:r>
            <a:r>
              <a:rPr lang="ar-SA" dirty="0" smtClean="0"/>
              <a:t>تحقق من خلال المقابلة هدفان الاول تشخيصي بمعرفه اسباب المشكلة وتشخيص اعراضها والثاني علاجي لمعالجة المشكلة وتنفيذ الخطة العلاجية.</a:t>
            </a:r>
            <a:endParaRPr lang="en-US" dirty="0" smtClean="0"/>
          </a:p>
          <a:p>
            <a:endParaRPr lang="ar-SA" dirty="0"/>
          </a:p>
        </p:txBody>
      </p:sp>
    </p:spTree>
    <p:extLst>
      <p:ext uri="{BB962C8B-B14F-4D97-AF65-F5344CB8AC3E}">
        <p14:creationId xmlns:p14="http://schemas.microsoft.com/office/powerpoint/2010/main" val="1372385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020762"/>
          </a:xfrm>
        </p:spPr>
        <p:txBody>
          <a:bodyPr>
            <a:normAutofit fontScale="90000"/>
          </a:bodyPr>
          <a:lstStyle/>
          <a:p>
            <a:r>
              <a:rPr lang="ar-SA" b="1" u="sng" dirty="0" smtClean="0"/>
              <a:t>خطوات اجراء المقابلة الارشادية </a:t>
            </a:r>
            <a:r>
              <a:rPr lang="ar-SA" b="1" u="sng" dirty="0" err="1" smtClean="0"/>
              <a:t>من:-</a:t>
            </a:r>
            <a:r>
              <a:rPr lang="en-US" dirty="0" smtClean="0"/>
              <a:t/>
            </a:r>
            <a:br>
              <a:rPr lang="en-US" dirty="0" smtClean="0"/>
            </a:br>
            <a:endParaRPr lang="ar-SA" dirty="0"/>
          </a:p>
        </p:txBody>
      </p:sp>
      <p:sp>
        <p:nvSpPr>
          <p:cNvPr id="3" name="عنصر نائب للمحتوى 2"/>
          <p:cNvSpPr>
            <a:spLocks noGrp="1"/>
          </p:cNvSpPr>
          <p:nvPr>
            <p:ph idx="1"/>
          </p:nvPr>
        </p:nvSpPr>
        <p:spPr>
          <a:xfrm>
            <a:off x="457200" y="1066800"/>
            <a:ext cx="8229600" cy="5410200"/>
          </a:xfrm>
        </p:spPr>
        <p:txBody>
          <a:bodyPr>
            <a:normAutofit fontScale="92500" lnSpcReduction="10000"/>
          </a:bodyPr>
          <a:lstStyle/>
          <a:p>
            <a:pPr lvl="0" algn="just"/>
            <a:r>
              <a:rPr lang="ar-SA" b="1" dirty="0" smtClean="0"/>
              <a:t>بداية </a:t>
            </a:r>
            <a:r>
              <a:rPr lang="ar-SA" b="1" dirty="0" err="1" smtClean="0"/>
              <a:t>المقابلة:-</a:t>
            </a:r>
            <a:endParaRPr lang="en-US" b="1" dirty="0" smtClean="0"/>
          </a:p>
          <a:p>
            <a:pPr algn="just">
              <a:buNone/>
            </a:pPr>
            <a:r>
              <a:rPr lang="ar-IQ" dirty="0" smtClean="0"/>
              <a:t>      </a:t>
            </a:r>
            <a:r>
              <a:rPr lang="ar-SA" dirty="0" smtClean="0"/>
              <a:t>    على المرشد الانتباه في بداية المقابلة لبعض الاسئلة التي تدور في ذهن المسترشد, وتعتمد هذه المقابلة على مهارة المرشد على تطوير الية التواصل اللفظي فهذا يعني نجاحه في بداية المقابلة بنجاح.</a:t>
            </a:r>
            <a:endParaRPr lang="en-US" dirty="0" smtClean="0"/>
          </a:p>
          <a:p>
            <a:pPr lvl="0" algn="just"/>
            <a:r>
              <a:rPr lang="ar-SA" b="1" dirty="0" smtClean="0"/>
              <a:t>طرح </a:t>
            </a:r>
            <a:r>
              <a:rPr lang="ar-SA" b="1" dirty="0" err="1" smtClean="0"/>
              <a:t>الاسئلة:-</a:t>
            </a:r>
            <a:r>
              <a:rPr lang="ar-SA" b="1" dirty="0" smtClean="0"/>
              <a:t> </a:t>
            </a:r>
            <a:endParaRPr lang="en-US" b="1" dirty="0" smtClean="0"/>
          </a:p>
          <a:p>
            <a:pPr algn="just">
              <a:buNone/>
            </a:pPr>
            <a:r>
              <a:rPr lang="ar-IQ" dirty="0" smtClean="0"/>
              <a:t>         </a:t>
            </a:r>
            <a:r>
              <a:rPr lang="ar-SA" dirty="0" smtClean="0"/>
              <a:t>     تعد عملية طرح الاسئلة من المهارات الاساسية للاستماع الفعال بحيث تكون الاسئلة واضحة ومحددة وقصيرة ومتناسبة وتبتعد عن الاحساس بأن المرشد يخضع للتحقيق, وعلى المرشد الانتباه لنوع الاسئلة وخاصة الاسئلة الوصفية والمفتوحة النهاية </a:t>
            </a:r>
            <a:r>
              <a:rPr lang="ar-SA" dirty="0" err="1" smtClean="0"/>
              <a:t>والاخبارية</a:t>
            </a:r>
            <a:r>
              <a:rPr lang="ar-SA" dirty="0" smtClean="0"/>
              <a:t> المساعدة على التواصل وجمع المعلومات.</a:t>
            </a:r>
            <a:endParaRPr lang="en-US" dirty="0" smtClean="0"/>
          </a:p>
          <a:p>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020762"/>
          </a:xfrm>
        </p:spPr>
        <p:txBody>
          <a:bodyPr>
            <a:normAutofit fontScale="90000"/>
          </a:bodyPr>
          <a:lstStyle/>
          <a:p>
            <a:r>
              <a:rPr lang="ar-SA" b="1" u="sng" dirty="0" smtClean="0"/>
              <a:t>خطوات اجراء المقابلة الارشادية </a:t>
            </a:r>
            <a:r>
              <a:rPr lang="ar-SA" b="1" u="sng" dirty="0" err="1" smtClean="0"/>
              <a:t>من:-</a:t>
            </a:r>
            <a:r>
              <a:rPr lang="en-US" dirty="0" smtClean="0"/>
              <a:t/>
            </a:r>
            <a:br>
              <a:rPr lang="en-US" dirty="0" smtClean="0"/>
            </a:br>
            <a:endParaRPr lang="ar-SA" dirty="0"/>
          </a:p>
        </p:txBody>
      </p:sp>
      <p:sp>
        <p:nvSpPr>
          <p:cNvPr id="3" name="عنصر نائب للمحتوى 2"/>
          <p:cNvSpPr>
            <a:spLocks noGrp="1"/>
          </p:cNvSpPr>
          <p:nvPr>
            <p:ph idx="1"/>
          </p:nvPr>
        </p:nvSpPr>
        <p:spPr>
          <a:xfrm>
            <a:off x="457200" y="1066800"/>
            <a:ext cx="8229600" cy="5410200"/>
          </a:xfrm>
        </p:spPr>
        <p:txBody>
          <a:bodyPr>
            <a:normAutofit lnSpcReduction="10000"/>
          </a:bodyPr>
          <a:lstStyle/>
          <a:p>
            <a:pPr lvl="0" algn="just"/>
            <a:r>
              <a:rPr lang="ar-SA" b="1" dirty="0" smtClean="0"/>
              <a:t>تعليقات المرشد وفترات الصمت:-</a:t>
            </a:r>
            <a:endParaRPr lang="en-US" b="1" dirty="0" smtClean="0"/>
          </a:p>
          <a:p>
            <a:pPr algn="just">
              <a:buNone/>
            </a:pPr>
            <a:r>
              <a:rPr lang="ar-IQ" dirty="0" smtClean="0"/>
              <a:t>        </a:t>
            </a:r>
            <a:r>
              <a:rPr lang="ar-SA" dirty="0" smtClean="0"/>
              <a:t>    تعد تعليقات المرشد من اهم الوسائل التي تبعث على الاثارة لدى المسترشد وتشجعه على التواصل الايجابي مع المرشد.</a:t>
            </a:r>
            <a:endParaRPr lang="en-US" dirty="0" smtClean="0"/>
          </a:p>
          <a:p>
            <a:pPr lvl="0" algn="just"/>
            <a:r>
              <a:rPr lang="ar-SA" b="1" dirty="0" smtClean="0"/>
              <a:t>انهاء المقابلة </a:t>
            </a:r>
            <a:r>
              <a:rPr lang="ar-SA" b="1" dirty="0" err="1" smtClean="0"/>
              <a:t>والتسجيل:-</a:t>
            </a:r>
            <a:endParaRPr lang="en-US" b="1" dirty="0" smtClean="0"/>
          </a:p>
          <a:p>
            <a:pPr algn="just">
              <a:buNone/>
            </a:pPr>
            <a:r>
              <a:rPr lang="ar-IQ" dirty="0" smtClean="0"/>
              <a:t>       </a:t>
            </a:r>
            <a:r>
              <a:rPr lang="ar-SA" dirty="0" smtClean="0"/>
              <a:t>     ينهي المرشد المقابلة اذا شعر بأن المسترشد قد امتنع عن الحديث ولا يستطيع المواصلة, او اذا كان المسترشد يتحدث بطريقة متواصلة دون توقف ولا يرتب كلامه ولا يسيطر عليه, ويكون تسجيل المقابلة بعد انتهائها مباشرة وذلك خوفا من ان تصبح عملية التسجيل عائقا امام المسترشد في الحديث بحرية وتلقائية.</a:t>
            </a:r>
            <a:endParaRPr lang="en-US" dirty="0" smtClean="0"/>
          </a:p>
          <a:p>
            <a:endParaRPr lang="ar-SA" dirty="0"/>
          </a:p>
        </p:txBody>
      </p:sp>
    </p:spTree>
    <p:extLst>
      <p:ext uri="{BB962C8B-B14F-4D97-AF65-F5344CB8AC3E}">
        <p14:creationId xmlns:p14="http://schemas.microsoft.com/office/powerpoint/2010/main" val="35641091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67</TotalTime>
  <Words>927</Words>
  <Application>Microsoft Office PowerPoint</Application>
  <PresentationFormat>عرض على الشاشة (3:4)‏</PresentationFormat>
  <Paragraphs>74</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انقلاب</vt:lpstr>
      <vt:lpstr> المقابلة الارشادية اعداد ا.م.د. اياد هاشم محمد  </vt:lpstr>
      <vt:lpstr>2- من حيث الغرض:-</vt:lpstr>
      <vt:lpstr>2- من حيث الغرض:-</vt:lpstr>
      <vt:lpstr>عرض تقديمي في PowerPoint</vt:lpstr>
      <vt:lpstr>عرض تقديمي في PowerPoint</vt:lpstr>
      <vt:lpstr>اهداف المقابلة؟ </vt:lpstr>
      <vt:lpstr>اهداف المقابلة؟ </vt:lpstr>
      <vt:lpstr>خطوات اجراء المقابلة الارشادية من:- </vt:lpstr>
      <vt:lpstr>خطوات اجراء المقابلة الارشادية من:- </vt:lpstr>
      <vt:lpstr>مزايا وعيوب المقابلة؟ </vt:lpstr>
      <vt:lpstr>مزايا وعيوب المقابلة؟ </vt:lpstr>
      <vt:lpstr>تطوير المقابلة ومقاوماتها الناجحة </vt:lpstr>
      <vt:lpstr> عناصر المقابلة؟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المقابلة الارشادية</dc:title>
  <dc:creator>ahmed</dc:creator>
  <cp:lastModifiedBy>icc</cp:lastModifiedBy>
  <cp:revision>17</cp:revision>
  <dcterms:created xsi:type="dcterms:W3CDTF">2018-10-04T15:23:04Z</dcterms:created>
  <dcterms:modified xsi:type="dcterms:W3CDTF">2018-10-24T07:26:47Z</dcterms:modified>
</cp:coreProperties>
</file>